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4" r:id="rId3"/>
    <p:sldId id="2134804588" r:id="rId4"/>
    <p:sldId id="2134804589" r:id="rId5"/>
    <p:sldId id="2134804590" r:id="rId6"/>
    <p:sldId id="2134804591" r:id="rId7"/>
    <p:sldId id="2134804592" r:id="rId8"/>
    <p:sldId id="2134804593" r:id="rId9"/>
    <p:sldId id="2134804594" r:id="rId10"/>
    <p:sldId id="2134804595" r:id="rId11"/>
    <p:sldId id="2134804596" r:id="rId12"/>
    <p:sldId id="2134804597" r:id="rId13"/>
    <p:sldId id="2134804598" r:id="rId14"/>
    <p:sldId id="2134804599" r:id="rId15"/>
    <p:sldId id="2134804600" r:id="rId16"/>
    <p:sldId id="2134804601" r:id="rId17"/>
    <p:sldId id="2134804602" r:id="rId18"/>
    <p:sldId id="2134804603" r:id="rId19"/>
    <p:sldId id="2134804604" r:id="rId20"/>
    <p:sldId id="2134804605" r:id="rId21"/>
    <p:sldId id="2134804606" r:id="rId22"/>
    <p:sldId id="319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3908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F0D8BD"/>
    <a:srgbClr val="468580"/>
    <a:srgbClr val="9E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168"/>
      </p:cViewPr>
      <p:guideLst>
        <p:guide orient="horz" pos="1548"/>
        <p:guide pos="3908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2568-E75B-4EAA-9A33-133891468D0C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9857-DE03-4AE1-9B1A-59E5A00F4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08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81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04368642-CA8F-1AFD-5E65-49E9D5ADA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1892EA-2EAB-5840-A4F1-C03E65DCAE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BBF013-0F8C-7745-B902-F87CAFADF984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713BEAB-98DB-0FE0-0F72-8DEED8E59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8317BE-D1C5-7DD0-5950-30BFCE35B625}"/>
              </a:ext>
            </a:extLst>
          </p:cNvPr>
          <p:cNvSpPr txBox="1"/>
          <p:nvPr/>
        </p:nvSpPr>
        <p:spPr>
          <a:xfrm>
            <a:off x="7294070" y="4514343"/>
            <a:ext cx="4897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lvl="0" algn="just">
              <a:defRPr kumimoji="0" sz="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/>
              </a:defRPr>
            </a:lvl1pPr>
          </a:lstStyle>
          <a:p>
            <a:pPr algn="ct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DEL CONOCIMIENTO EN PROCEDIMIENTO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SANCIONATORIO CONTRACTUAL</a:t>
            </a:r>
            <a:b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DECLARATORIA DE SINIESTRO</a:t>
            </a:r>
          </a:p>
          <a:p>
            <a:pPr algn="ctr"/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3CBB07B-5A96-F025-E41E-035519FD2206}"/>
              </a:ext>
            </a:extLst>
          </p:cNvPr>
          <p:cNvSpPr txBox="1"/>
          <p:nvPr/>
        </p:nvSpPr>
        <p:spPr>
          <a:xfrm>
            <a:off x="7813653" y="5618206"/>
            <a:ext cx="448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Dictado por: Dr. Leonardo Enrique Berrocal </a:t>
            </a:r>
          </a:p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Dirigido a : Regional Noroccidente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05733" y="11072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2023</a:t>
            </a:r>
          </a:p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ADMINISTRATIVA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1087483" y="2506662"/>
            <a:ext cx="100170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¿CUÁL ES LA GESTIÓN DE CUMPLIMIENTO DEL CONTRATO, QUE DEBEN LLEVAR A CABO TODOS LOS PARTÍCIPES DEL PROCESO DE COMPRA Y CONTRATACIÓN PÚBLICA?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838200" y="1344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MANUAL DE CONTRATACIÓN 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0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267096" y="2187937"/>
            <a:ext cx="9509589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99"/>
              </a:lnSpc>
              <a:spcBef>
                <a:spcPts val="95"/>
              </a:spcBef>
              <a:buFont typeface="Arial MT"/>
              <a:buChar char="•"/>
              <a:tabLst>
                <a:tab pos="299720" algn="l"/>
              </a:tabLst>
            </a:pPr>
            <a:r>
              <a:rPr b="1" spc="-10" dirty="0">
                <a:solidFill>
                  <a:srgbClr val="0F243E"/>
                </a:solidFill>
                <a:latin typeface="Calibri"/>
                <a:cs typeface="Calibri"/>
              </a:rPr>
              <a:t>PLANES </a:t>
            </a:r>
            <a:r>
              <a:rPr b="1" spc="-15" dirty="0">
                <a:solidFill>
                  <a:srgbClr val="0F243E"/>
                </a:solidFill>
                <a:latin typeface="Calibri"/>
                <a:cs typeface="Calibri"/>
              </a:rPr>
              <a:t>CONJUNTOS </a:t>
            </a:r>
            <a:r>
              <a:rPr b="1"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b="1" spc="-5" dirty="0">
                <a:solidFill>
                  <a:srgbClr val="0F243E"/>
                </a:solidFill>
                <a:latin typeface="Calibri"/>
                <a:cs typeface="Calibri"/>
              </a:rPr>
              <a:t>CONTINGENCIA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Cuando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porcentaje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incumplimiento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del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contratista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sea igual o menor al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3%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del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valor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total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del 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contrato,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 supervisor o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interventor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deberá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F243E"/>
                </a:solidFill>
                <a:latin typeface="Calibri"/>
                <a:cs typeface="Calibri"/>
              </a:rPr>
              <a:t>adoptar,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junto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con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contratista,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un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plan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de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contingencia, </a:t>
            </a:r>
            <a:r>
              <a:rPr spc="-3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dentro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los quince (15) días hábiles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siguientes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fecha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en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que se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alcance 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porcentaje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anotado. El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plan de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contingencia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no puede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implicar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la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modificación 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contrato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y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buscará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que el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contratista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ponga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al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día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en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cumplimiento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sus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obligaciones,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en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unos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plazos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determinados. De la aprobación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dicho plan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dejará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constancia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escrita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remitirá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informe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ordenador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del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gasto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al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asegurador.</a:t>
            </a:r>
            <a:r>
              <a:rPr spc="3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Una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vez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efectuado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seguimiento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correspondiente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plan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contingencia,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sin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que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superen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las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dificultades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presentadas,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supervisor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interventor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deberá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F243E"/>
                </a:solidFill>
                <a:latin typeface="Calibri"/>
                <a:cs typeface="Calibri"/>
              </a:rPr>
              <a:t>solicitar,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dentro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ocho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(8)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días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hábiles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siguientes,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trámite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una actuación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administrativa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declaratoria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incumplimiento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total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parcial,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preliminar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o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definitivo,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contrato,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presentando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informe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correspondiente,</a:t>
            </a:r>
            <a:r>
              <a:rPr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en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términos</a:t>
            </a:r>
            <a:r>
              <a:rPr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previstos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en</a:t>
            </a:r>
            <a:r>
              <a:rPr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presente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manual.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0B51A63-9E7C-4836-B2A9-A425ECC32CA7}"/>
              </a:ext>
            </a:extLst>
          </p:cNvPr>
          <p:cNvSpPr txBox="1">
            <a:spLocks/>
          </p:cNvSpPr>
          <p:nvPr/>
        </p:nvSpPr>
        <p:spPr>
          <a:xfrm>
            <a:off x="1728480" y="933837"/>
            <a:ext cx="88392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00AFEF"/>
                </a:solidFill>
                <a:latin typeface="Arial"/>
                <a:ea typeface="+mj-ea"/>
                <a:cs typeface="Arial"/>
              </a:defRPr>
            </a:lvl1pPr>
          </a:lstStyle>
          <a:p>
            <a:pPr marL="411480" marR="5080" lvl="0" indent="-39941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500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DEBERES FRENTE AL INCUMPLIMIENTO</a:t>
            </a:r>
          </a:p>
        </p:txBody>
      </p:sp>
    </p:spTree>
    <p:extLst>
      <p:ext uri="{BB962C8B-B14F-4D97-AF65-F5344CB8AC3E}">
        <p14:creationId xmlns:p14="http://schemas.microsoft.com/office/powerpoint/2010/main" val="31586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330235" y="1805196"/>
            <a:ext cx="9237445" cy="3906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spcBef>
                <a:spcPts val="100"/>
              </a:spcBef>
              <a:buFontTx/>
              <a:buChar char="•"/>
              <a:tabLst>
                <a:tab pos="299720" algn="l"/>
              </a:tabLst>
            </a:pP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Elaborar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presentar dentro de los ocho (8) días hábiles siguientes, a los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hechos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constitutivos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incumplimiento,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correspondientes,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junto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soportes,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</a:t>
            </a:r>
            <a:r>
              <a:rPr spc="49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promueva</a:t>
            </a:r>
            <a:r>
              <a:rPr spc="49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spc="-49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actuaciones administrativas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judiciales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haya </a:t>
            </a:r>
            <a:r>
              <a:rPr spc="-2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lugar.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Ajustar dichos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informes en el plazo máximo de cinco (5) días calendario, cuando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exija</a:t>
            </a:r>
            <a:r>
              <a:rPr spc="2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Dirección</a:t>
            </a:r>
            <a:r>
              <a:rPr spc="-8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el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r>
              <a:rPr spc="1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Regional.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"/>
              </a:spcBef>
              <a:buClr>
                <a:srgbClr val="1E1C11"/>
              </a:buClr>
              <a:buFont typeface="Arial MT"/>
              <a:buChar char="•"/>
            </a:pPr>
            <a:endParaRPr sz="18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spcBef>
                <a:spcPts val="5"/>
              </a:spcBef>
              <a:buFontTx/>
              <a:buChar char="•"/>
              <a:tabLst>
                <a:tab pos="299720" algn="l"/>
              </a:tabLst>
            </a:pP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Acompañar el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trámite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actuaciones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sancionatorias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contractuales que se adelanten, rendir los informes, testimonios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practicar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requieran,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conducentes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demostrar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cumplimiento del contrato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posibles perjuicios causados a la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 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incumplimiento</a:t>
            </a:r>
            <a:r>
              <a:rPr spc="2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contratista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vigilado.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5"/>
              </a:spcBef>
              <a:buClr>
                <a:srgbClr val="1E1C11"/>
              </a:buClr>
              <a:buFont typeface="Arial MT"/>
              <a:buChar char="•"/>
            </a:pPr>
            <a:endParaRPr sz="18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buFontTx/>
              <a:buChar char="•"/>
              <a:tabLst>
                <a:tab pos="299720" algn="l"/>
              </a:tabLst>
            </a:pP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la declaración de los siniestros que se presenten en la ejecución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contrato o postcontractuales, lo que incluye presentar los informes,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valoraciones</a:t>
            </a:r>
            <a:r>
              <a:rPr spc="2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demás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sustenten</a:t>
            </a:r>
            <a:r>
              <a:rPr spc="-1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actuación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entidad.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0B51A63-9E7C-4836-B2A9-A425ECC32CA7}"/>
              </a:ext>
            </a:extLst>
          </p:cNvPr>
          <p:cNvSpPr txBox="1">
            <a:spLocks/>
          </p:cNvSpPr>
          <p:nvPr/>
        </p:nvSpPr>
        <p:spPr>
          <a:xfrm>
            <a:off x="1728480" y="933837"/>
            <a:ext cx="88392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00AFEF"/>
                </a:solidFill>
                <a:latin typeface="Arial"/>
                <a:ea typeface="+mj-ea"/>
                <a:cs typeface="Arial"/>
              </a:defRPr>
            </a:lvl1pPr>
          </a:lstStyle>
          <a:p>
            <a:pPr marL="411480" marR="5080" lvl="0" indent="-39941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500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DEBERES FRENTE AL INCUMPLIMIENTO</a:t>
            </a:r>
          </a:p>
        </p:txBody>
      </p:sp>
    </p:spTree>
    <p:extLst>
      <p:ext uri="{BB962C8B-B14F-4D97-AF65-F5344CB8AC3E}">
        <p14:creationId xmlns:p14="http://schemas.microsoft.com/office/powerpoint/2010/main" val="344244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694509" y="665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FORMATO 67 INFORME DE INCUMPLIMIENTO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Formato mediante el cual se presenta el incumplimiento del contratista, contiene: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Información general del contrato.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Sanciones impuestas con anterioridad.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Garantías solicitadas en el contrato – Pólizas.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Presuntos incumplimientos.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Perjuicios.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Obligaciones presuntamente incumplidas y normas violadas.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Consecuencias para el contratista.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Evidencias aportadas – pruebas.</a:t>
            </a:r>
          </a:p>
          <a:p>
            <a:pPr algn="just">
              <a:buFontTx/>
              <a:buChar char="-"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3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4543781" y="537337"/>
            <a:ext cx="1863725" cy="5514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MULTAS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150465" y="1931451"/>
            <a:ext cx="3881754" cy="17790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ts val="2330"/>
              </a:lnSpc>
              <a:tabLst>
                <a:tab pos="751205" algn="l"/>
                <a:tab pos="1821814" algn="l"/>
                <a:tab pos="2798445" algn="l"/>
              </a:tabLst>
            </a:pP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“se	define	</a:t>
            </a:r>
            <a:r>
              <a:rPr sz="2600" i="1" spc="-5" dirty="0" smtClean="0">
                <a:solidFill>
                  <a:srgbClr val="1E1C11"/>
                </a:solidFill>
                <a:latin typeface="Arial"/>
                <a:cs typeface="Arial"/>
              </a:rPr>
              <a:t>como	</a:t>
            </a: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aquella</a:t>
            </a:r>
            <a:endParaRPr sz="2600" dirty="0" smtClean="0">
              <a:latin typeface="Arial"/>
              <a:cs typeface="Arial"/>
            </a:endParaRPr>
          </a:p>
          <a:p>
            <a:pPr marL="121920">
              <a:lnSpc>
                <a:spcPts val="2185"/>
              </a:lnSpc>
              <a:tabLst>
                <a:tab pos="1414780" algn="l"/>
                <a:tab pos="3091180" algn="l"/>
                <a:tab pos="3611245" algn="l"/>
              </a:tabLst>
            </a:pP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600" i="1" spc="5" dirty="0" smtClean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spc="-10" dirty="0" smtClean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ci</a:t>
            </a:r>
            <a:r>
              <a:rPr sz="2600" i="1" spc="5" dirty="0" smtClean="0">
                <a:solidFill>
                  <a:srgbClr val="1E1C11"/>
                </a:solidFill>
                <a:latin typeface="Arial"/>
                <a:cs typeface="Arial"/>
              </a:rPr>
              <a:t>ó</a:t>
            </a: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600" i="1" spc="-10" dirty="0">
                <a:solidFill>
                  <a:srgbClr val="1E1C11"/>
                </a:solidFill>
                <a:latin typeface="Arial"/>
                <a:cs typeface="Arial"/>
              </a:rPr>
              <a:t>p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600" i="1" spc="-1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ria	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d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	</a:t>
            </a: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la</a:t>
            </a:r>
            <a:endParaRPr sz="2600" dirty="0">
              <a:latin typeface="Arial"/>
              <a:cs typeface="Arial"/>
            </a:endParaRPr>
          </a:p>
          <a:p>
            <a:pPr marL="121920">
              <a:lnSpc>
                <a:spcPts val="2185"/>
              </a:lnSpc>
              <a:tabLst>
                <a:tab pos="879475" algn="l"/>
                <a:tab pos="1949450" algn="l"/>
                <a:tab pos="2927985" algn="l"/>
                <a:tab pos="3611245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al	p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ede	h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r	</a:t>
            </a:r>
            <a:r>
              <a:rPr sz="2600" i="1" spc="-10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so	</a:t>
            </a: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la</a:t>
            </a:r>
            <a:endParaRPr sz="2600" dirty="0">
              <a:latin typeface="Arial"/>
              <a:cs typeface="Arial"/>
            </a:endParaRPr>
          </a:p>
          <a:p>
            <a:pPr marL="121920">
              <a:lnSpc>
                <a:spcPts val="2185"/>
              </a:lnSpc>
              <a:tabLst>
                <a:tab pos="2519680" algn="l"/>
                <a:tab pos="3333750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d</a:t>
            </a:r>
            <a:r>
              <a:rPr sz="2600" i="1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inistra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ión	</a:t>
            </a: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(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…)	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endParaRPr sz="2600" dirty="0">
              <a:latin typeface="Arial"/>
              <a:cs typeface="Arial"/>
            </a:endParaRPr>
          </a:p>
          <a:p>
            <a:pPr marL="121920" marR="5080">
              <a:lnSpc>
                <a:spcPct val="70100"/>
              </a:lnSpc>
              <a:spcBef>
                <a:spcPts val="465"/>
              </a:spcBef>
              <a:tabLst>
                <a:tab pos="524510" algn="l"/>
                <a:tab pos="1572895" algn="l"/>
                <a:tab pos="2086610" algn="l"/>
                <a:tab pos="3684270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el	objeto	de	co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st</a:t>
            </a:r>
            <a:r>
              <a:rPr sz="2600" i="1" spc="-20" dirty="0">
                <a:solidFill>
                  <a:srgbClr val="1E1C11"/>
                </a:solidFill>
                <a:latin typeface="Arial"/>
                <a:cs typeface="Arial"/>
              </a:rPr>
              <a:t>r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eñir	o  </a:t>
            </a: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apremiar</a:t>
            </a:r>
            <a:r>
              <a:rPr sz="2600" i="1" spc="32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r>
              <a:rPr sz="2600" i="1" spc="30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contratista</a:t>
            </a:r>
            <a:r>
              <a:rPr sz="2600" i="1" spc="3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150465" y="4008883"/>
            <a:ext cx="28638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96795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b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lig</a:t>
            </a:r>
            <a:r>
              <a:rPr sz="2600" i="1" spc="-10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ci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600" i="1" spc="-10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,	una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2150466" y="4286251"/>
            <a:ext cx="30537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84885" algn="l"/>
                <a:tab pos="1791335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vez	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	v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ri</a:t>
            </a:r>
            <a:r>
              <a:rPr sz="2600" i="1" spc="-15" dirty="0">
                <a:solidFill>
                  <a:srgbClr val="1E1C11"/>
                </a:solidFill>
                <a:latin typeface="Arial"/>
                <a:cs typeface="Arial"/>
              </a:rPr>
              <a:t>f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ique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2150466" y="4563314"/>
            <a:ext cx="19729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spc="-1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ci</a:t>
            </a:r>
            <a:r>
              <a:rPr sz="2600" i="1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iento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2150466" y="3731514"/>
            <a:ext cx="3772535" cy="1271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2650"/>
              </a:lnSpc>
              <a:spcBef>
                <a:spcPts val="100"/>
              </a:spcBef>
              <a:tabLst>
                <a:tab pos="2403475" algn="l"/>
                <a:tab pos="3229610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pli</a:t>
            </a:r>
            <a:r>
              <a:rPr sz="2600" i="1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600" i="1" spc="10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nto	de	s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endParaRPr sz="2600" dirty="0">
              <a:latin typeface="Arial"/>
              <a:cs typeface="Arial"/>
            </a:endParaRPr>
          </a:p>
          <a:p>
            <a:pPr marR="6350" algn="r">
              <a:lnSpc>
                <a:spcPts val="2185"/>
              </a:lnSpc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que</a:t>
            </a:r>
            <a:endParaRPr sz="2600" dirty="0">
              <a:latin typeface="Arial"/>
              <a:cs typeface="Arial"/>
            </a:endParaRPr>
          </a:p>
          <a:p>
            <a:pPr marL="3390265" marR="5080" indent="109220" algn="r">
              <a:lnSpc>
                <a:spcPct val="70000"/>
              </a:lnSpc>
              <a:spcBef>
                <a:spcPts val="470"/>
              </a:spcBef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el  de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2150466" y="4841241"/>
            <a:ext cx="23933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incumplimientos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2150465" y="5118608"/>
            <a:ext cx="3771900" cy="69977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40"/>
              </a:spcBef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parciales</a:t>
            </a:r>
            <a:r>
              <a:rPr sz="2600" i="1" spc="29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en</a:t>
            </a:r>
            <a:r>
              <a:rPr sz="2600" i="1" spc="29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vigencia</a:t>
            </a:r>
            <a:r>
              <a:rPr sz="2600" i="1" spc="30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del </a:t>
            </a:r>
            <a:r>
              <a:rPr sz="2600" i="1" spc="-70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plazo</a:t>
            </a:r>
            <a:r>
              <a:rPr sz="2600" i="1" spc="-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contractual”.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14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6417" y="1745768"/>
            <a:ext cx="4038600" cy="45262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95781" y="1244001"/>
            <a:ext cx="6096000" cy="603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1120"/>
              </a:lnSpc>
              <a:spcBef>
                <a:spcPts val="105"/>
              </a:spcBef>
            </a:pP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Consejo</a:t>
            </a:r>
            <a:r>
              <a:rPr lang="es-ES" sz="16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de Estado,</a:t>
            </a:r>
            <a:r>
              <a:rPr lang="es-ES" sz="16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Sección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 Tercera,</a:t>
            </a:r>
            <a:r>
              <a:rPr lang="es-ES" sz="16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Subsección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C,</a:t>
            </a:r>
            <a:endParaRPr lang="es-ES" sz="1600" dirty="0">
              <a:latin typeface="Arial MT"/>
              <a:cs typeface="Arial MT"/>
            </a:endParaRPr>
          </a:p>
          <a:p>
            <a:pPr marL="12700" marR="246379">
              <a:lnSpc>
                <a:spcPct val="70000"/>
              </a:lnSpc>
              <a:spcBef>
                <a:spcPts val="195"/>
              </a:spcBef>
            </a:pP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sentencia del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10 de septiembre de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2014, </a:t>
            </a:r>
            <a:r>
              <a:rPr lang="es-ES" sz="1600" spc="-5" dirty="0" err="1">
                <a:solidFill>
                  <a:srgbClr val="FF0000"/>
                </a:solidFill>
                <a:latin typeface="Arial MT"/>
                <a:cs typeface="Arial MT"/>
              </a:rPr>
              <a:t>Exp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.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28875,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C.P. </a:t>
            </a:r>
            <a:r>
              <a:rPr lang="es-ES" sz="1600" spc="-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Jaime</a:t>
            </a:r>
            <a:r>
              <a:rPr lang="es-ES" sz="16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Orlando</a:t>
            </a:r>
            <a:r>
              <a:rPr lang="es-ES" sz="16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Santofimio</a:t>
            </a:r>
            <a:r>
              <a:rPr lang="es-ES" sz="16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Gamboa.</a:t>
            </a:r>
            <a:endParaRPr lang="es-ES"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9258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438807" y="1388759"/>
            <a:ext cx="1863725" cy="5514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MULTAS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209801"/>
            <a:ext cx="4038600" cy="37627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75375" y="1427733"/>
            <a:ext cx="3882390" cy="728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2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Consejo</a:t>
            </a:r>
            <a:r>
              <a:rPr sz="1100" spc="2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Estado.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Sección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Tercera.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Sentencia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13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70000"/>
              </a:lnSpc>
              <a:spcBef>
                <a:spcPts val="195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noviembre</a:t>
            </a:r>
            <a:r>
              <a:rPr sz="1100" spc="25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2008,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expediente</a:t>
            </a:r>
            <a:r>
              <a:rPr sz="1100" spc="2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17009,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Consejero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Ponente </a:t>
            </a:r>
            <a:r>
              <a:rPr sz="1100" spc="-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Dr.</a:t>
            </a:r>
            <a:r>
              <a:rPr sz="11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Enrique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Gil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Botero.</a:t>
            </a:r>
            <a:endParaRPr sz="1100">
              <a:latin typeface="Arial MT"/>
              <a:cs typeface="Arial MT"/>
            </a:endParaRPr>
          </a:p>
          <a:p>
            <a:pPr marL="122555">
              <a:lnSpc>
                <a:spcPts val="2370"/>
              </a:lnSpc>
            </a:pPr>
            <a:r>
              <a:rPr sz="2200" i="1" spc="-30" dirty="0">
                <a:solidFill>
                  <a:srgbClr val="1E1C11"/>
                </a:solidFill>
                <a:latin typeface="Arial"/>
                <a:cs typeface="Arial"/>
              </a:rPr>
              <a:t>“También</a:t>
            </a:r>
            <a:r>
              <a:rPr sz="2200" i="1" spc="34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5" dirty="0">
                <a:solidFill>
                  <a:srgbClr val="1E1C11"/>
                </a:solidFill>
                <a:latin typeface="Arial"/>
                <a:cs typeface="Arial"/>
              </a:rPr>
              <a:t>es</a:t>
            </a:r>
            <a:r>
              <a:rPr sz="2200" i="1" spc="33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relevante</a:t>
            </a:r>
            <a:r>
              <a:rPr sz="2200" i="1" spc="32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acotar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0655" y="2031237"/>
            <a:ext cx="1772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516890" algn="l"/>
              </a:tabLst>
            </a:pP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se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encuentra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5621" y="2265629"/>
            <a:ext cx="16497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41922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para	el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5357" y="2031237"/>
            <a:ext cx="1811020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687705" algn="l"/>
                <a:tab pos="111569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que	la	multa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concebida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245"/>
              </a:lnSpc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acaecimiento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19309" y="2501011"/>
            <a:ext cx="336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5357" y="2735707"/>
            <a:ext cx="3771900" cy="3017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222123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circunstancias	constitutivas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478790" algn="l"/>
                <a:tab pos="263842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	incumplimientos	parciales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400685" algn="l"/>
                <a:tab pos="1924050" algn="l"/>
                <a:tab pos="239014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y	atribuibles	al	contratista,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692150" algn="l"/>
                <a:tab pos="1263650" algn="l"/>
                <a:tab pos="1865630" algn="l"/>
                <a:tab pos="235966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toda	vez	que	las	situaciones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647700" algn="l"/>
                <a:tab pos="1924050" algn="l"/>
                <a:tab pos="255905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que	a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200" i="1" spc="5" dirty="0">
                <a:solidFill>
                  <a:srgbClr val="1E1C11"/>
                </a:solidFill>
                <a:latin typeface="Arial"/>
                <a:cs typeface="Arial"/>
              </a:rPr>
              <a:t>r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r</a:t>
            </a:r>
            <a:r>
              <a:rPr sz="2200" i="1" spc="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en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una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in</a:t>
            </a:r>
            <a:r>
              <a:rPr sz="2200" i="1" spc="5" dirty="0">
                <a:solidFill>
                  <a:srgbClr val="1E1C11"/>
                </a:solidFill>
                <a:latin typeface="Arial"/>
                <a:cs typeface="Arial"/>
              </a:rPr>
              <a:t>fr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200" i="1" spc="-15" dirty="0">
                <a:solidFill>
                  <a:srgbClr val="1E1C11"/>
                </a:solidFill>
                <a:latin typeface="Arial"/>
                <a:cs typeface="Arial"/>
              </a:rPr>
              <a:t>ó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944880" algn="l"/>
                <a:tab pos="1333500" algn="l"/>
                <a:tab pos="1924050" algn="l"/>
                <a:tab pos="338518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grave	a	los	mandat</a:t>
            </a:r>
            <a:r>
              <a:rPr sz="2200" i="1" spc="10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1198245" algn="l"/>
                <a:tab pos="2306320" algn="l"/>
                <a:tab pos="298005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ne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g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io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juríd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co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que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ponga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548640" algn="l"/>
                <a:tab pos="1536065" algn="l"/>
                <a:tab pos="1979930" algn="l"/>
                <a:tab pos="338518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en	ri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g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la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eje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uci</a:t>
            </a:r>
            <a:r>
              <a:rPr sz="2200" i="1" spc="-15" dirty="0">
                <a:solidFill>
                  <a:srgbClr val="1E1C11"/>
                </a:solidFill>
                <a:latin typeface="Arial"/>
                <a:cs typeface="Arial"/>
              </a:rPr>
              <a:t>ó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923925" algn="l"/>
                <a:tab pos="2443480" algn="l"/>
                <a:tab pos="273304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objeto	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contractual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y	conlleve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311150" algn="l"/>
                <a:tab pos="749935" algn="l"/>
                <a:tab pos="1918970" algn="l"/>
                <a:tab pos="2777490" algn="l"/>
                <a:tab pos="354076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	su	pará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l</a:t>
            </a:r>
            <a:r>
              <a:rPr sz="2200" i="1" spc="-15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darán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15" dirty="0">
                <a:solidFill>
                  <a:srgbClr val="1E1C11"/>
                </a:solidFill>
                <a:latin typeface="Arial"/>
                <a:cs typeface="Arial"/>
              </a:rPr>
              <a:t>l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ugar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endParaRPr sz="2200">
              <a:latin typeface="Arial"/>
              <a:cs typeface="Arial"/>
            </a:endParaRPr>
          </a:p>
          <a:p>
            <a:pPr marL="12700" marR="6985">
              <a:lnSpc>
                <a:spcPct val="70000"/>
              </a:lnSpc>
              <a:spcBef>
                <a:spcPts val="395"/>
              </a:spcBef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ejercicio</a:t>
            </a:r>
            <a:r>
              <a:rPr sz="2200" i="1" spc="28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</a:t>
            </a:r>
            <a:r>
              <a:rPr sz="2200" i="1" spc="26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una</a:t>
            </a:r>
            <a:r>
              <a:rPr sz="2200" i="1" spc="27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sanción</a:t>
            </a:r>
            <a:r>
              <a:rPr sz="2200" i="1" spc="28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1E1C11"/>
                </a:solidFill>
                <a:latin typeface="Arial"/>
                <a:cs typeface="Arial"/>
              </a:rPr>
              <a:t>más </a:t>
            </a:r>
            <a:r>
              <a:rPr sz="2200" i="1" spc="-59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severa.”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02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5885" y="1984408"/>
            <a:ext cx="538609" cy="225205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5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MULTAS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088" y="1659635"/>
            <a:ext cx="3816858" cy="35989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0747" y="1344930"/>
            <a:ext cx="3442335" cy="9486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6350" algn="just">
              <a:lnSpc>
                <a:spcPts val="1190"/>
              </a:lnSpc>
              <a:spcBef>
                <a:spcPts val="250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Consejo de Estado, Sección Tercera,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Subsección </a:t>
            </a:r>
            <a:r>
              <a:rPr sz="1100" spc="-20" dirty="0">
                <a:solidFill>
                  <a:srgbClr val="FF0000"/>
                </a:solidFill>
                <a:latin typeface="Arial MT"/>
                <a:cs typeface="Arial MT"/>
              </a:rPr>
              <a:t>C, 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sentencia</a:t>
            </a:r>
            <a:r>
              <a:rPr sz="1100" spc="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1100" spc="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10</a:t>
            </a:r>
            <a:r>
              <a:rPr sz="1100" spc="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11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septiembre</a:t>
            </a:r>
            <a:r>
              <a:rPr sz="1100" spc="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11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2014,</a:t>
            </a:r>
            <a:r>
              <a:rPr sz="1100" spc="1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exp.</a:t>
            </a:r>
            <a:r>
              <a:rPr sz="1100" spc="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28875,</a:t>
            </a:r>
            <a:endParaRPr sz="1100">
              <a:latin typeface="Arial MT"/>
              <a:cs typeface="Arial MT"/>
            </a:endParaRPr>
          </a:p>
          <a:p>
            <a:pPr marL="12700" algn="just">
              <a:lnSpc>
                <a:spcPts val="1105"/>
              </a:lnSpc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C.P.</a:t>
            </a:r>
            <a:r>
              <a:rPr sz="1100" spc="5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Jaime</a:t>
            </a:r>
            <a:r>
              <a:rPr sz="1100" spc="5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Orlando</a:t>
            </a:r>
            <a:r>
              <a:rPr sz="1100" spc="5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Santofimio</a:t>
            </a:r>
            <a:r>
              <a:rPr sz="1100" spc="60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Gamboa,</a:t>
            </a:r>
            <a:r>
              <a:rPr sz="1100" spc="6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postura</a:t>
            </a:r>
            <a:endParaRPr sz="1100">
              <a:latin typeface="Arial MT"/>
              <a:cs typeface="Arial MT"/>
            </a:endParaRPr>
          </a:p>
          <a:p>
            <a:pPr marL="12700" marR="5080" algn="just">
              <a:lnSpc>
                <a:spcPts val="1190"/>
              </a:lnSpc>
              <a:spcBef>
                <a:spcPts val="85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reiterada por el Consejo de Estado, Sección Tercera,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Subsección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B, sentencia del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2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 noviembre de 2016,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exp.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36396,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C.P.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Ramiro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Pazos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Guerrero.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0747" y="2309876"/>
            <a:ext cx="3442335" cy="28003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40"/>
              </a:spcBef>
              <a:tabLst>
                <a:tab pos="1457325" algn="l"/>
                <a:tab pos="3228340" algn="l"/>
              </a:tabLst>
            </a:pP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“p</a:t>
            </a:r>
            <a:r>
              <a:rPr sz="2000" i="1" spc="-1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ra	de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l</a:t>
            </a:r>
            <a:r>
              <a:rPr sz="2000" i="1" spc="-1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rar	el  incumplimiento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parcial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del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contrato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imponer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multas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como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una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medida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coercitiva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para</a:t>
            </a:r>
            <a:r>
              <a:rPr sz="2000" i="1" spc="52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constreñir</a:t>
            </a:r>
            <a:r>
              <a:rPr sz="2000" i="1" spc="53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r>
              <a:rPr sz="2000" i="1" spc="53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contratista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cumplimiento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de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sus 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obligaciones,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siempre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y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cuando no hubiera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vencido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el 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plazo de ejecución del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objeto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contractual”.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3748" y="5435695"/>
            <a:ext cx="7581265" cy="6267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47345" algn="ctr">
              <a:spcBef>
                <a:spcPts val="215"/>
              </a:spcBef>
            </a:pPr>
            <a:r>
              <a:rPr b="1" spc="-5" dirty="0">
                <a:solidFill>
                  <a:srgbClr val="1E1C11"/>
                </a:solidFill>
                <a:latin typeface="Calibri"/>
                <a:cs typeface="Calibri"/>
              </a:rPr>
              <a:t>PROHIBIDO</a:t>
            </a:r>
            <a:r>
              <a:rPr b="1" spc="-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b="1" spc="-40" dirty="0">
                <a:solidFill>
                  <a:srgbClr val="1E1C11"/>
                </a:solidFill>
                <a:latin typeface="Calibri"/>
                <a:cs typeface="Calibri"/>
              </a:rPr>
              <a:t>PAGO</a:t>
            </a:r>
            <a:r>
              <a:rPr b="1" spc="-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E1C11"/>
                </a:solidFill>
                <a:latin typeface="Calibri"/>
                <a:cs typeface="Calibri"/>
              </a:rPr>
              <a:t>EN</a:t>
            </a:r>
            <a:r>
              <a:rPr b="1" spc="-10" dirty="0">
                <a:solidFill>
                  <a:srgbClr val="1E1C11"/>
                </a:solidFill>
                <a:latin typeface="Calibri"/>
                <a:cs typeface="Calibri"/>
              </a:rPr>
              <a:t> ESPECIE</a:t>
            </a:r>
            <a:r>
              <a:rPr spc="-10" dirty="0">
                <a:solidFill>
                  <a:srgbClr val="1E1C11"/>
                </a:solidFill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55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CONSEJO</a:t>
            </a:r>
            <a:r>
              <a:rPr sz="1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ESTADO.</a:t>
            </a:r>
            <a:r>
              <a:rPr sz="10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SALA</a:t>
            </a:r>
            <a:r>
              <a:rPr sz="1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DE CONSULTA</a:t>
            </a:r>
            <a:r>
              <a:rPr sz="10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SERVICIO</a:t>
            </a:r>
            <a:r>
              <a:rPr sz="1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CIVIL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Consejero</a:t>
            </a:r>
            <a:r>
              <a:rPr sz="1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ponente:</a:t>
            </a: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WILLIAM</a:t>
            </a:r>
            <a:r>
              <a:rPr sz="10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ZAMBRANO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CETINA.</a:t>
            </a:r>
            <a:r>
              <a:rPr sz="10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Bogotá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D.C.,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veintinueve</a:t>
            </a:r>
            <a:r>
              <a:rPr sz="10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(29)</a:t>
            </a:r>
            <a:r>
              <a:rPr sz="10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endParaRPr sz="1000">
              <a:latin typeface="Calibri"/>
              <a:cs typeface="Calibri"/>
            </a:endParaRPr>
          </a:p>
          <a:p>
            <a:pPr marL="12700"/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noviembre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de dos mil</a:t>
            </a:r>
            <a:r>
              <a:rPr sz="1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diez</a:t>
            </a:r>
            <a:r>
              <a:rPr sz="1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(2010).</a:t>
            </a:r>
            <a:r>
              <a:rPr sz="10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Radicación</a:t>
            </a: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numero:</a:t>
            </a: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11001-03-06-000-2010-00109-00(2040)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18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977" y="1865516"/>
            <a:ext cx="3424427" cy="35356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27803" y="2084680"/>
            <a:ext cx="4255770" cy="312906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5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CLÁUSULA PENAL</a:t>
            </a:r>
          </a:p>
          <a:p>
            <a:pPr marL="12700" algn="just">
              <a:spcBef>
                <a:spcPts val="300"/>
              </a:spcBef>
            </a:pP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Artículo</a:t>
            </a:r>
            <a:r>
              <a:rPr sz="2000" spc="-45" dirty="0">
                <a:solidFill>
                  <a:srgbClr val="1E1C1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1592</a:t>
            </a:r>
            <a:r>
              <a:rPr sz="2000" spc="-25" dirty="0">
                <a:solidFill>
                  <a:srgbClr val="1E1C1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-</a:t>
            </a:r>
            <a:r>
              <a:rPr sz="2000" spc="-30" dirty="0">
                <a:solidFill>
                  <a:srgbClr val="1E1C1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Código</a:t>
            </a:r>
            <a:r>
              <a:rPr sz="2000" spc="-20" dirty="0">
                <a:solidFill>
                  <a:srgbClr val="1E1C1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Civil</a:t>
            </a:r>
            <a:endParaRPr sz="2000" dirty="0">
              <a:latin typeface="Arial MT"/>
              <a:cs typeface="Arial MT"/>
            </a:endParaRPr>
          </a:p>
          <a:p>
            <a:pPr marL="12700" marR="5080" algn="just">
              <a:spcBef>
                <a:spcPts val="300"/>
              </a:spcBef>
            </a:pP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“La cláusula penal </a:t>
            </a:r>
            <a:r>
              <a:rPr sz="2000" i="1" spc="-10" dirty="0">
                <a:solidFill>
                  <a:srgbClr val="1E1C11"/>
                </a:solidFill>
                <a:latin typeface="Arial"/>
                <a:cs typeface="Arial"/>
              </a:rPr>
              <a:t>es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aquella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en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que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una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persona,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para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asegurar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el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cumplimiento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de una obligación, 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se </a:t>
            </a:r>
            <a:r>
              <a:rPr sz="2000" i="1" spc="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sujeta</a:t>
            </a:r>
            <a:r>
              <a:rPr sz="2000" i="1" spc="45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000" i="1" spc="459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una</a:t>
            </a:r>
            <a:r>
              <a:rPr sz="2000" i="1" spc="459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pena</a:t>
            </a:r>
            <a:r>
              <a:rPr sz="2000" i="1" spc="459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que</a:t>
            </a:r>
            <a:r>
              <a:rPr sz="2000" i="1" spc="45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consiste</a:t>
            </a:r>
            <a:r>
              <a:rPr sz="2000" i="1" spc="459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en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dar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hacer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algo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en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caso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de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1E1C11"/>
                </a:solidFill>
                <a:latin typeface="Arial"/>
                <a:cs typeface="Arial"/>
              </a:rPr>
              <a:t>no </a:t>
            </a:r>
            <a:r>
              <a:rPr sz="2000" i="1" spc="-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ejecutar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retardar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la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obligación 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principal”.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13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69720" y="1050795"/>
            <a:ext cx="4896394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CLÁUSULA PENAL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9720" y="1923416"/>
            <a:ext cx="388239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Corte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Suprema de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Justicia, Sala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Plena. Sentencia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del 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27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 de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septiembre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1974,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Magistrado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Ponente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Luis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Sarmiento</a:t>
            </a:r>
            <a:r>
              <a:rPr sz="1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Buitrago.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1569720" y="2648587"/>
            <a:ext cx="4125686" cy="353955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just">
              <a:spcBef>
                <a:spcPts val="385"/>
              </a:spcBef>
            </a:pPr>
            <a:r>
              <a:rPr lang="es-ES" spc="-5" smtClean="0"/>
              <a:t>“simplemente</a:t>
            </a:r>
            <a:r>
              <a:rPr lang="es-ES" smtClean="0"/>
              <a:t> </a:t>
            </a:r>
            <a:r>
              <a:rPr lang="es-ES" spc="-5" smtClean="0"/>
              <a:t>el</a:t>
            </a:r>
            <a:r>
              <a:rPr lang="es-ES" smtClean="0"/>
              <a:t> </a:t>
            </a:r>
            <a:r>
              <a:rPr lang="es-ES" spc="-5" smtClean="0"/>
              <a:t>avalúo </a:t>
            </a:r>
            <a:r>
              <a:rPr lang="es-ES" spc="-655" smtClean="0"/>
              <a:t> </a:t>
            </a:r>
            <a:r>
              <a:rPr lang="es-ES" smtClean="0"/>
              <a:t>anticipado</a:t>
            </a:r>
            <a:r>
              <a:rPr lang="es-ES" spc="5" smtClean="0"/>
              <a:t> </a:t>
            </a:r>
            <a:r>
              <a:rPr lang="es-ES" spc="-5" smtClean="0"/>
              <a:t>hecho</a:t>
            </a:r>
            <a:r>
              <a:rPr lang="es-ES" smtClean="0"/>
              <a:t> por</a:t>
            </a:r>
            <a:r>
              <a:rPr lang="es-ES" spc="5" smtClean="0"/>
              <a:t> </a:t>
            </a:r>
            <a:r>
              <a:rPr lang="es-ES" spc="-5" smtClean="0"/>
              <a:t>las </a:t>
            </a:r>
            <a:r>
              <a:rPr lang="es-ES" spc="-655" smtClean="0"/>
              <a:t> </a:t>
            </a:r>
            <a:r>
              <a:rPr lang="es-ES" spc="-5" smtClean="0"/>
              <a:t>partes</a:t>
            </a:r>
            <a:r>
              <a:rPr lang="es-ES" smtClean="0"/>
              <a:t> </a:t>
            </a:r>
            <a:r>
              <a:rPr lang="es-ES" spc="-5" smtClean="0"/>
              <a:t>contratantes</a:t>
            </a:r>
            <a:r>
              <a:rPr lang="es-ES" smtClean="0"/>
              <a:t> </a:t>
            </a:r>
            <a:r>
              <a:rPr lang="es-ES" spc="-10" smtClean="0"/>
              <a:t>de </a:t>
            </a:r>
            <a:r>
              <a:rPr lang="es-ES" spc="-5" smtClean="0"/>
              <a:t> </a:t>
            </a:r>
            <a:r>
              <a:rPr lang="es-ES" smtClean="0"/>
              <a:t>perjuicios</a:t>
            </a:r>
            <a:r>
              <a:rPr lang="es-ES" spc="5" smtClean="0"/>
              <a:t> </a:t>
            </a:r>
            <a:r>
              <a:rPr lang="es-ES" spc="-5" smtClean="0"/>
              <a:t>que</a:t>
            </a:r>
            <a:r>
              <a:rPr lang="es-ES" smtClean="0"/>
              <a:t> pueden </a:t>
            </a:r>
            <a:r>
              <a:rPr lang="es-ES" spc="-655" smtClean="0"/>
              <a:t> </a:t>
            </a:r>
            <a:r>
              <a:rPr lang="es-ES" spc="-5" smtClean="0"/>
              <a:t>resultar</a:t>
            </a:r>
            <a:r>
              <a:rPr lang="es-ES" smtClean="0"/>
              <a:t> por</a:t>
            </a:r>
            <a:r>
              <a:rPr lang="es-ES" spc="5" smtClean="0"/>
              <a:t> </a:t>
            </a:r>
            <a:r>
              <a:rPr lang="es-ES" spc="-5" smtClean="0"/>
              <a:t>la</a:t>
            </a:r>
            <a:r>
              <a:rPr lang="es-ES" spc="655" smtClean="0"/>
              <a:t> </a:t>
            </a:r>
            <a:r>
              <a:rPr lang="es-ES" spc="-5" smtClean="0"/>
              <a:t>inejecución </a:t>
            </a:r>
            <a:r>
              <a:rPr lang="es-ES" smtClean="0"/>
              <a:t> </a:t>
            </a:r>
            <a:r>
              <a:rPr lang="es-ES" spc="-5" smtClean="0"/>
              <a:t>de</a:t>
            </a:r>
            <a:r>
              <a:rPr lang="es-ES" smtClean="0"/>
              <a:t> </a:t>
            </a:r>
            <a:r>
              <a:rPr lang="es-ES" spc="-5" smtClean="0"/>
              <a:t>una</a:t>
            </a:r>
            <a:r>
              <a:rPr lang="es-ES" smtClean="0"/>
              <a:t> obligación,</a:t>
            </a:r>
            <a:r>
              <a:rPr lang="es-ES" spc="5" smtClean="0"/>
              <a:t> </a:t>
            </a:r>
            <a:r>
              <a:rPr lang="es-ES" spc="-5" smtClean="0"/>
              <a:t>su </a:t>
            </a:r>
            <a:r>
              <a:rPr lang="es-ES" smtClean="0"/>
              <a:t> ejecución</a:t>
            </a:r>
            <a:r>
              <a:rPr lang="es-ES" spc="5" smtClean="0"/>
              <a:t> </a:t>
            </a:r>
            <a:r>
              <a:rPr lang="es-ES" spc="-5" smtClean="0"/>
              <a:t>defectuosa</a:t>
            </a:r>
            <a:r>
              <a:rPr lang="es-ES" smtClean="0"/>
              <a:t> </a:t>
            </a:r>
            <a:r>
              <a:rPr lang="es-ES" spc="-5" smtClean="0"/>
              <a:t>o</a:t>
            </a:r>
            <a:r>
              <a:rPr lang="es-ES" smtClean="0"/>
              <a:t> </a:t>
            </a:r>
            <a:r>
              <a:rPr lang="es-ES" spc="-10" smtClean="0"/>
              <a:t>el </a:t>
            </a:r>
            <a:r>
              <a:rPr lang="es-ES" spc="-5" smtClean="0"/>
              <a:t> </a:t>
            </a:r>
            <a:r>
              <a:rPr lang="es-ES" smtClean="0"/>
              <a:t>retardo</a:t>
            </a:r>
            <a:r>
              <a:rPr lang="es-ES" spc="5" smtClean="0"/>
              <a:t> </a:t>
            </a:r>
            <a:r>
              <a:rPr lang="es-ES" spc="-5" smtClean="0"/>
              <a:t>en</a:t>
            </a:r>
            <a:r>
              <a:rPr lang="es-ES" smtClean="0"/>
              <a:t> </a:t>
            </a:r>
            <a:r>
              <a:rPr lang="es-ES" spc="-5" smtClean="0"/>
              <a:t>el</a:t>
            </a:r>
            <a:r>
              <a:rPr lang="es-ES" smtClean="0"/>
              <a:t> </a:t>
            </a:r>
            <a:r>
              <a:rPr lang="es-ES" spc="-5" smtClean="0"/>
              <a:t>cumplimiento </a:t>
            </a:r>
            <a:r>
              <a:rPr lang="es-ES" spc="-655" smtClean="0"/>
              <a:t> </a:t>
            </a:r>
            <a:r>
              <a:rPr lang="es-ES" spc="-5" smtClean="0"/>
              <a:t>de la</a:t>
            </a:r>
            <a:r>
              <a:rPr lang="es-ES" spc="5" smtClean="0"/>
              <a:t> </a:t>
            </a:r>
            <a:r>
              <a:rPr lang="es-ES" spc="-10" smtClean="0"/>
              <a:t>misma…”.</a:t>
            </a:r>
            <a:endParaRPr lang="es-ES"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080" y="1729957"/>
            <a:ext cx="4038600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700446" y="477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20000"/>
              </a:lnSpc>
              <a:spcBef>
                <a:spcPts val="105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DECLARATORIA DE SINIESTROS 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1143000" y="2090305"/>
            <a:ext cx="99734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 la ocurrencia de uno de los riesgos asegurados en la garantía única de cumplimiento que ampara un contrato celebrado por la AEROCIVIL.</a:t>
            </a:r>
          </a:p>
          <a:p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LA AEROCIVIL como entidad asegurada, de acuerdo con lo establecido en el artículo 1077, en concordancia con el artículo 1080 del Código de Comercio, deberá demostrar la ocurrencia del siniestro y acreditar la cuantía de la pérdida.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PROCEDIMIENTO.</a:t>
            </a:r>
          </a:p>
          <a:p>
            <a:pPr algn="just"/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9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9F9A34DB-071B-4358-A0EE-83AC217947FF}"/>
              </a:ext>
            </a:extLst>
          </p:cNvPr>
          <p:cNvSpPr txBox="1"/>
          <p:nvPr/>
        </p:nvSpPr>
        <p:spPr>
          <a:xfrm>
            <a:off x="2789746" y="1233273"/>
            <a:ext cx="95807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Contenido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NORMATIVIDAD APLICABLE</a:t>
            </a: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DEBIDO PROCESO</a:t>
            </a:r>
          </a:p>
          <a:p>
            <a:pPr marL="457200" indent="-457200"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PASOS PROCESO SANCIONATORIO</a:t>
            </a:r>
          </a:p>
          <a:p>
            <a:pPr marL="457200" indent="-457200">
              <a:buAutoNum type="arabicPeriod"/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MANUAL DE CONTRATACIÓN</a:t>
            </a:r>
          </a:p>
          <a:p>
            <a:pPr marL="457200" lvl="0" indent="-457200">
              <a:buFontTx/>
              <a:buAutoNum type="arabicPeriod"/>
            </a:pPr>
            <a:r>
              <a:rPr lang="es-CO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DEBERES FRENTE AL </a:t>
            </a:r>
            <a:r>
              <a:rPr lang="es-CO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INCUMPLIMIENTO</a:t>
            </a:r>
          </a:p>
          <a:p>
            <a:pPr marL="457200" indent="-457200">
              <a:buFontTx/>
              <a:buAutoNum type="arabicPeriod"/>
            </a:pP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FORMATO 67 INFORME DE </a:t>
            </a: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INCUMPLIMIENTO</a:t>
            </a:r>
          </a:p>
          <a:p>
            <a:pPr marL="457200" indent="-457200">
              <a:buFontTx/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MULTAS</a:t>
            </a:r>
          </a:p>
          <a:p>
            <a:pPr marL="457200" indent="-457200">
              <a:buFontTx/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CLAUSULA PENAL</a:t>
            </a:r>
          </a:p>
          <a:p>
            <a:pPr marL="457200" indent="-457200">
              <a:buFontTx/>
              <a:buAutoNum type="arabicPeriod"/>
            </a:pP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DECLARATORIA DE SINIESTROS </a:t>
            </a:r>
            <a:endParaRPr lang="en-US" sz="2000" b="1" kern="0" dirty="0" smtClean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CADUCIDAD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INHABILIDADES</a:t>
            </a:r>
          </a:p>
          <a:p>
            <a:endParaRPr lang="en-US" sz="2000" dirty="0"/>
          </a:p>
          <a:p>
            <a:pPr marL="457200" indent="-457200">
              <a:buFontTx/>
              <a:buAutoNum type="arabicPeriod"/>
            </a:pPr>
            <a:endParaRPr lang="en-U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0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699655" y="7530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CADUCIDAD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 smtClean="0">
              <a:solidFill>
                <a:srgbClr val="040C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Sanción que impone la Entidad al contratista por hechos constitutivos de incumplimiento de las obligaciones a su cargo</a:t>
            </a:r>
            <a:r>
              <a:rPr lang="es-ES" dirty="0" smtClean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través de acto administrativo debidamente motivado en el que se da por terminado el Contrato y se ordena la liquidación del mismo en el estado en que se encuentre.</a:t>
            </a:r>
          </a:p>
          <a:p>
            <a:pPr algn="just"/>
            <a:r>
              <a:rPr lang="es-ES" dirty="0" smtClean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incumplimiento de las obligaciones a cargo del contratista debe afectar de manera grave y directa la ejecución del contrato y evidencie que puede conducir a su paralización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2" descr="Qué es una sanción? – Juicios – Información legal sobre jui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084" y="466303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6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838200" y="554746"/>
            <a:ext cx="10515600" cy="95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INHABILIDADES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838200" y="1796138"/>
            <a:ext cx="10515600" cy="5006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 90. INHABILIDAD POR INCUMPLIMIENTO REITERADO. Quedará inhabilitado el contratista que incurra en alguna de las siguientes conductas:</a:t>
            </a:r>
          </a:p>
          <a:p>
            <a:pPr algn="just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Haber sido objeto de imposición de cinco (5) o más multas durante la ejecución de uno o varios contratos, con una o varias entidades estatales, durante los últimos tres (3) años.</a:t>
            </a:r>
          </a:p>
          <a:p>
            <a:pPr algn="just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Haber sido objeto de declaratorias de incumplimiento contractual en por lo menos dos (2) contratos, con una o varias entidades estatales, durante los últimos tres (3) años.</a:t>
            </a:r>
          </a:p>
          <a:p>
            <a:pPr algn="just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Haber sido objeto de imposición de dos (2) multas y un (1) incumplimiento durante una misma vigencia fiscal, con una o varias entidades estatales.</a:t>
            </a:r>
          </a:p>
          <a:p>
            <a:pPr algn="just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inhabilidad se extenderá por un término de tres (3) años, contados a partir de la publicación del acto administrativo que impone la inscripción de la última multa o incumplimiento en el Registro Único de Proponentes, de acuerdo con la información remitida por las entidades públicas. La inhabilidad pertinente se hará explícita en el Registro Único de Proponentes cuando a ello haya lugar.</a:t>
            </a:r>
          </a:p>
          <a:p>
            <a:pPr algn="just"/>
            <a:endParaRPr lang="es-ES_trad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36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D78C8A1-E41A-2154-6558-EB4B19EBFCBD}"/>
              </a:ext>
            </a:extLst>
          </p:cNvPr>
          <p:cNvSpPr txBox="1">
            <a:spLocks/>
          </p:cNvSpPr>
          <p:nvPr/>
        </p:nvSpPr>
        <p:spPr>
          <a:xfrm>
            <a:off x="7924795" y="4479965"/>
            <a:ext cx="4518587" cy="82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DA723E"/>
                </a:solidFill>
                <a:latin typeface="+mj-lt"/>
              </a:rPr>
              <a:t>¡Muchas Gracias! </a:t>
            </a:r>
            <a:endParaRPr lang="es-CO" b="1" dirty="0">
              <a:solidFill>
                <a:srgbClr val="DA723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5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7D543F-9656-8949-AC12-6C2D944D1C3B}"/>
              </a:ext>
            </a:extLst>
          </p:cNvPr>
          <p:cNvSpPr txBox="1">
            <a:spLocks/>
          </p:cNvSpPr>
          <p:nvPr/>
        </p:nvSpPr>
        <p:spPr>
          <a:xfrm>
            <a:off x="1189940" y="483326"/>
            <a:ext cx="9144000" cy="79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 smtClean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NORMATIVIDAD APLICABLE</a:t>
            </a:r>
            <a:endParaRPr lang="en-US" sz="36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928683" y="2021568"/>
            <a:ext cx="103053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Ley 80 de 1993: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Artículo 31: De la Publicación de los Actos y Sentencias Sancionatorias.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Artículo 59: Del Contenido de los Actos Sancionatorios.</a:t>
            </a:r>
          </a:p>
          <a:p>
            <a:pPr algn="just">
              <a:buFontTx/>
              <a:buChar char="-"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Ley 1474 de 2011: </a:t>
            </a: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- Artículo 86: Imposición de multas, sanciones y declaratorias de incumplimiento.</a:t>
            </a:r>
          </a:p>
          <a:p>
            <a:pPr algn="just"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745" y="4719956"/>
            <a:ext cx="310922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ormatividad | Portal Ciudadano del Gobierno del Estado de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64" y="5081450"/>
            <a:ext cx="2515552" cy="145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838200" y="1458299"/>
            <a:ext cx="94957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Ley 1474 de 2011: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Artículo 86: Imposición de multas, sanciones y declaratorias de incumplimiento.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entidades sometidas al Estatuto General de Contratación de la Administración Pública podrán declarar el incumplimiento, cuantificando los perjuicios del mismo, imponer las multas y sanciones pactadas en el contrato, y hacer efectiva la cláusula penal.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7D543F-9656-8949-AC12-6C2D944D1C3B}"/>
              </a:ext>
            </a:extLst>
          </p:cNvPr>
          <p:cNvSpPr txBox="1">
            <a:spLocks/>
          </p:cNvSpPr>
          <p:nvPr/>
        </p:nvSpPr>
        <p:spPr>
          <a:xfrm>
            <a:off x="1189940" y="483326"/>
            <a:ext cx="9144000" cy="79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 smtClean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NORMATIVIDAD APLICABLE</a:t>
            </a:r>
            <a:endParaRPr lang="en-US" sz="36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8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62868" y="1927136"/>
            <a:ext cx="8646891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r>
              <a:rPr lang="es-E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Imputación 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Precisa de incumplimiento (cláusula contractual, tiempo y forma previstos en el contrato). </a:t>
            </a: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r>
              <a:rPr lang="es-E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Congruencia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 sanción sólo puede referirse a la imputación </a:t>
            </a: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r>
              <a:rPr lang="es-E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Oponibilidad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Los citados (C. 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Seguros / U. Temporal)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7D543F-9656-8949-AC12-6C2D944D1C3B}"/>
              </a:ext>
            </a:extLst>
          </p:cNvPr>
          <p:cNvSpPr txBox="1">
            <a:spLocks/>
          </p:cNvSpPr>
          <p:nvPr/>
        </p:nvSpPr>
        <p:spPr>
          <a:xfrm>
            <a:off x="1189940" y="483326"/>
            <a:ext cx="9144000" cy="79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 smtClean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DEBIDO PROCESO</a:t>
            </a:r>
            <a:endParaRPr lang="en-US" sz="36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2226" name="Picture 2" descr="Optimización de procesos para flujos de trabajo más efic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1" y="3914802"/>
            <a:ext cx="2844620" cy="21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9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7"/>
          <p:cNvGrpSpPr/>
          <p:nvPr/>
        </p:nvGrpSpPr>
        <p:grpSpPr>
          <a:xfrm>
            <a:off x="1997964" y="1898904"/>
            <a:ext cx="2459355" cy="1892300"/>
            <a:chOff x="473963" y="1898904"/>
            <a:chExt cx="2459355" cy="1892300"/>
          </a:xfrm>
        </p:grpSpPr>
        <p:pic>
          <p:nvPicPr>
            <p:cNvPr id="9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451" y="2217420"/>
              <a:ext cx="212597" cy="1573529"/>
            </a:xfrm>
            <a:prstGeom prst="rect">
              <a:avLst/>
            </a:prstGeom>
          </p:spPr>
        </p:pic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3" y="1898904"/>
              <a:ext cx="2458974" cy="1331214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2137969" y="2201671"/>
            <a:ext cx="2124075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1675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555"/>
              </a:lnSpc>
            </a:pP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CONTRATISTA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500">
              <a:latin typeface="Arial"/>
              <a:cs typeface="Arial"/>
            </a:endParaRPr>
          </a:p>
          <a:p>
            <a:pPr marR="394335" algn="ctr">
              <a:lnSpc>
                <a:spcPts val="1680"/>
              </a:lnSpc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GARANTE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1"/>
          <p:cNvGrpSpPr/>
          <p:nvPr/>
        </p:nvGrpSpPr>
        <p:grpSpPr>
          <a:xfrm>
            <a:off x="2008632" y="3456432"/>
            <a:ext cx="2376805" cy="1892300"/>
            <a:chOff x="484631" y="3456432"/>
            <a:chExt cx="2376805" cy="1892300"/>
          </a:xfrm>
        </p:grpSpPr>
        <p:pic>
          <p:nvPicPr>
            <p:cNvPr id="13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451" y="3774948"/>
              <a:ext cx="212597" cy="1573530"/>
            </a:xfrm>
            <a:prstGeom prst="rect">
              <a:avLst/>
            </a:prstGeom>
          </p:spPr>
        </p:pic>
        <p:pic>
          <p:nvPicPr>
            <p:cNvPr id="14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631" y="3456432"/>
              <a:ext cx="2376678" cy="1331214"/>
            </a:xfrm>
            <a:prstGeom prst="rect">
              <a:avLst/>
            </a:prstGeom>
          </p:spPr>
        </p:pic>
      </p:grpSp>
      <p:sp>
        <p:nvSpPr>
          <p:cNvPr id="15" name="object 14"/>
          <p:cNvSpPr txBox="1"/>
          <p:nvPr/>
        </p:nvSpPr>
        <p:spPr>
          <a:xfrm>
            <a:off x="2433624" y="3660776"/>
            <a:ext cx="1529080" cy="8458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70" algn="ctr">
              <a:lnSpc>
                <a:spcPct val="86200"/>
              </a:lnSpc>
              <a:spcBef>
                <a:spcPts val="345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DESARROLLO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AUDIENCIA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EXPOSICÍÓN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HECHOS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5"/>
          <p:cNvGrpSpPr/>
          <p:nvPr/>
        </p:nvGrpSpPr>
        <p:grpSpPr>
          <a:xfrm>
            <a:off x="2008631" y="5013973"/>
            <a:ext cx="3448050" cy="1331595"/>
            <a:chOff x="484631" y="5013972"/>
            <a:chExt cx="3448050" cy="1331595"/>
          </a:xfrm>
        </p:grpSpPr>
        <p:pic>
          <p:nvPicPr>
            <p:cNvPr id="17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987" y="5233415"/>
              <a:ext cx="2885693" cy="212597"/>
            </a:xfrm>
            <a:prstGeom prst="rect">
              <a:avLst/>
            </a:prstGeom>
          </p:spPr>
        </p:pic>
        <p:pic>
          <p:nvPicPr>
            <p:cNvPr id="18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631" y="5013972"/>
              <a:ext cx="2376678" cy="1331214"/>
            </a:xfrm>
            <a:prstGeom prst="rect">
              <a:avLst/>
            </a:prstGeom>
          </p:spPr>
        </p:pic>
      </p:grpSp>
      <p:sp>
        <p:nvSpPr>
          <p:cNvPr id="19" name="object 18"/>
          <p:cNvSpPr txBox="1"/>
          <p:nvPr/>
        </p:nvSpPr>
        <p:spPr>
          <a:xfrm>
            <a:off x="2249221" y="5119497"/>
            <a:ext cx="1899285" cy="104266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4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CONCEDER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PALABRA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AUDIENCIA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CONTRATISTA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GARANTE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0" name="object 19"/>
          <p:cNvGrpSpPr/>
          <p:nvPr/>
        </p:nvGrpSpPr>
        <p:grpSpPr>
          <a:xfrm>
            <a:off x="4985004" y="3774947"/>
            <a:ext cx="2209165" cy="2570480"/>
            <a:chOff x="3461003" y="3774947"/>
            <a:chExt cx="2209165" cy="2570480"/>
          </a:xfrm>
        </p:grpSpPr>
        <p:pic>
          <p:nvPicPr>
            <p:cNvPr id="21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7619" y="3774947"/>
              <a:ext cx="212598" cy="1573530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1003" y="5013972"/>
              <a:ext cx="2209038" cy="1331214"/>
            </a:xfrm>
            <a:prstGeom prst="rect">
              <a:avLst/>
            </a:prstGeom>
          </p:spPr>
        </p:pic>
      </p:grpSp>
      <p:sp>
        <p:nvSpPr>
          <p:cNvPr id="23" name="object 22"/>
          <p:cNvSpPr txBox="1"/>
          <p:nvPr/>
        </p:nvSpPr>
        <p:spPr>
          <a:xfrm>
            <a:off x="5134736" y="5119497"/>
            <a:ext cx="1877060" cy="104266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-12065" algn="ctr">
              <a:lnSpc>
                <a:spcPct val="86200"/>
              </a:lnSpc>
              <a:spcBef>
                <a:spcPts val="34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EXPEDIR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RESOLUCIÓN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MOTIVIDA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DECIDIR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FORMA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MOTIVADA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4" name="object 23"/>
          <p:cNvGrpSpPr/>
          <p:nvPr/>
        </p:nvGrpSpPr>
        <p:grpSpPr>
          <a:xfrm>
            <a:off x="4985004" y="2217420"/>
            <a:ext cx="2162175" cy="2570480"/>
            <a:chOff x="3461003" y="2217420"/>
            <a:chExt cx="2162175" cy="2570480"/>
          </a:xfrm>
        </p:grpSpPr>
        <p:pic>
          <p:nvPicPr>
            <p:cNvPr id="25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7619" y="2217420"/>
              <a:ext cx="212598" cy="1573529"/>
            </a:xfrm>
            <a:prstGeom prst="rect">
              <a:avLst/>
            </a:prstGeom>
          </p:spPr>
        </p:pic>
        <p:pic>
          <p:nvPicPr>
            <p:cNvPr id="26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1003" y="3456432"/>
              <a:ext cx="2161794" cy="1331214"/>
            </a:xfrm>
            <a:prstGeom prst="rect">
              <a:avLst/>
            </a:prstGeom>
          </p:spPr>
        </p:pic>
      </p:grpSp>
      <p:sp>
        <p:nvSpPr>
          <p:cNvPr id="27" name="object 26"/>
          <p:cNvSpPr txBox="1"/>
          <p:nvPr/>
        </p:nvSpPr>
        <p:spPr>
          <a:xfrm>
            <a:off x="5377053" y="3759200"/>
            <a:ext cx="1389380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145" marR="5080" indent="-5080" algn="just">
              <a:lnSpc>
                <a:spcPct val="86300"/>
              </a:lnSpc>
              <a:spcBef>
                <a:spcPts val="345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NOTIFICAR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AUDIENCIA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RESOLUCIÓN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8" name="object 27"/>
          <p:cNvGrpSpPr/>
          <p:nvPr/>
        </p:nvGrpSpPr>
        <p:grpSpPr>
          <a:xfrm>
            <a:off x="4985003" y="1898905"/>
            <a:ext cx="3369310" cy="1331595"/>
            <a:chOff x="3461003" y="1898904"/>
            <a:chExt cx="3369310" cy="1331595"/>
          </a:xfrm>
        </p:grpSpPr>
        <p:pic>
          <p:nvPicPr>
            <p:cNvPr id="29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16679" y="2119884"/>
              <a:ext cx="2913126" cy="212598"/>
            </a:xfrm>
            <a:prstGeom prst="rect">
              <a:avLst/>
            </a:prstGeom>
          </p:spPr>
        </p:pic>
        <p:pic>
          <p:nvPicPr>
            <p:cNvPr id="30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1003" y="1898904"/>
              <a:ext cx="2169414" cy="1331214"/>
            </a:xfrm>
            <a:prstGeom prst="rect">
              <a:avLst/>
            </a:prstGeom>
          </p:spPr>
        </p:pic>
      </p:grpSp>
      <p:sp>
        <p:nvSpPr>
          <p:cNvPr id="31" name="object 30"/>
          <p:cNvSpPr txBox="1"/>
          <p:nvPr/>
        </p:nvSpPr>
        <p:spPr>
          <a:xfrm>
            <a:off x="5171313" y="2300479"/>
            <a:ext cx="1790700" cy="4565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40335" marR="5080" indent="-128270">
              <a:lnSpc>
                <a:spcPts val="1550"/>
              </a:lnSpc>
              <a:spcBef>
                <a:spcPts val="36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RECURSO </a:t>
            </a:r>
            <a:r>
              <a:rPr sz="15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REPOSICIÓN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2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46491" y="1898904"/>
            <a:ext cx="2434590" cy="1331214"/>
          </a:xfrm>
          <a:prstGeom prst="rect">
            <a:avLst/>
          </a:prstGeom>
        </p:spPr>
      </p:pic>
      <p:sp>
        <p:nvSpPr>
          <p:cNvPr id="33" name="object 32"/>
          <p:cNvSpPr txBox="1"/>
          <p:nvPr/>
        </p:nvSpPr>
        <p:spPr>
          <a:xfrm>
            <a:off x="7945374" y="2201671"/>
            <a:ext cx="2040889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45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NOTIFICAR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RESOLUCIÓN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RESUELVE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RECURSO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6"/>
          <p:cNvSpPr txBox="1">
            <a:spLocks/>
          </p:cNvSpPr>
          <p:nvPr/>
        </p:nvSpPr>
        <p:spPr>
          <a:xfrm>
            <a:off x="3647058" y="398359"/>
            <a:ext cx="4528820" cy="109004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PROCEDIMIENTO – ART. 86 EA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2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838200" y="20215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 de incumplimiento.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Citación.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 audiencia proceso sancionatorio.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3.1. Descargos contratista y aseguradora.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3.2. Solicitud y práctica de pruebas.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3.3. Notificación de resolución sancionando o no.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3.4. Recurso de reposición.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3.5. Notificación que resuelve recurso de reposición.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3.6. Ejecutoria del acto administrativo.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9684DC-8F2B-5948-9206-FB4030EAB7A6}"/>
              </a:ext>
            </a:extLst>
          </p:cNvPr>
          <p:cNvSpPr txBox="1">
            <a:spLocks/>
          </p:cNvSpPr>
          <p:nvPr/>
        </p:nvSpPr>
        <p:spPr>
          <a:xfrm>
            <a:off x="942703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PASOS PROCESO SANCIONATORIO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3250" name="Picture 2" descr="Optimización de procesos para flujos de trabajo más efic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1" y="2294551"/>
            <a:ext cx="2844618" cy="21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2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812074" y="19823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CITACIÓN: En la citación, hará mención expresa y detallada de los hechos que la soportan, acompañando el informe de interventoría o de supervisión en el que se sustente la actuación.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En desarrollo de la audiencia, el jefe de la entidad o su delegado, presentará las circunstancias de hecho que motivan la actuación, enunciará las posibles normas o cláusulas posiblemente violadas y las consecuencias que podrían derivarse para el contratista en desarrollo de la actuación.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9684DC-8F2B-5948-9206-FB4030EAB7A6}"/>
              </a:ext>
            </a:extLst>
          </p:cNvPr>
          <p:cNvSpPr txBox="1">
            <a:spLocks/>
          </p:cNvSpPr>
          <p:nvPr/>
        </p:nvSpPr>
        <p:spPr>
          <a:xfrm>
            <a:off x="576943" y="2214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ETAPAS PROCESO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3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9684DC-8F2B-5948-9206-FB4030EAB7A6}"/>
              </a:ext>
            </a:extLst>
          </p:cNvPr>
          <p:cNvSpPr txBox="1">
            <a:spLocks/>
          </p:cNvSpPr>
          <p:nvPr/>
        </p:nvSpPr>
        <p:spPr>
          <a:xfrm>
            <a:off x="576943" y="2214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ETAPAS PROCESO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3. mediante resolución motivada en la que se consigne lo ocurrido en desarrollo de la audiencia y la cual se entenderá notificada en dicho acto público, la entidad procederá a decidir sobre la imposición o no de la multa, sanción o declaratoria de incumplimiento.</a:t>
            </a:r>
          </a:p>
          <a:p>
            <a:pPr algn="just"/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4. En cualquier momento del desarrollo de la audiencia, el jefe de la entidad o su delegado, podrá suspender la audiencia cuando de oficio o a petición de parte, ello resulte en su criterio necesario para allegar o practicar pruebas que estime conducentes y pertinentes, o cuando por cualquier otra razón debidamente sustentada, ello resulte necesario para el correcto desarrollo de la actuación administrativa.</a:t>
            </a:r>
            <a:r>
              <a:rPr lang="es-ES_tradnl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_tradnl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entidad podrá dar por terminado el procedimiento en cualquier momento, si por algún medio tiene conocimiento de la cesación de situación de incumplimiento</a:t>
            </a:r>
            <a:r>
              <a:rPr lang="es-E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07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BE0BDA2283544F9B056586E3068FE6" ma:contentTypeVersion="2" ma:contentTypeDescription="Crear nuevo documento." ma:contentTypeScope="" ma:versionID="55bb29f375946301c9b9659a2dfbdfe0">
  <xsd:schema xmlns:xsd="http://www.w3.org/2001/XMLSchema" xmlns:xs="http://www.w3.org/2001/XMLSchema" xmlns:p="http://schemas.microsoft.com/office/2006/metadata/properties" xmlns:ns2="fa4966e2-ab1e-41a5-bcc1-6d2efb26a169" targetNamespace="http://schemas.microsoft.com/office/2006/metadata/properties" ma:root="true" ma:fieldsID="02a6ae503d61a39ce3cd0c1ce7760870" ns2:_="">
    <xsd:import namespace="fa4966e2-ab1e-41a5-bcc1-6d2efb26a169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966e2-ab1e-41a5-bcc1-6d2efb26a169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categoria" ma:index="9" nillable="true" ma:displayName="categoria" ma:default="Introducción" ma:format="Dropdown" ma:internalName="categoria">
      <xsd:simpleType>
        <xsd:restriction base="dms:Choice">
          <xsd:enumeration value="Introducción"/>
          <xsd:enumeration value="Capacitación"/>
          <xsd:enumeration value="Capítulo I"/>
          <xsd:enumeration value="Capítulo III"/>
          <xsd:enumeration value="Capítulo III"/>
          <xsd:enumeration value="Capítulo IV"/>
          <xsd:enumeration value="Capítulo 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fa4966e2-ab1e-41a5-bcc1-6d2efb26a169">Capacitación</categoria>
    <Formato xmlns="fa4966e2-ab1e-41a5-bcc1-6d2efb26a169">/Style%20Library/Images/pdf.svg</Formato>
  </documentManagement>
</p:properties>
</file>

<file path=customXml/itemProps1.xml><?xml version="1.0" encoding="utf-8"?>
<ds:datastoreItem xmlns:ds="http://schemas.openxmlformats.org/officeDocument/2006/customXml" ds:itemID="{60E5ED71-F247-405F-8384-94E736197D60}"/>
</file>

<file path=customXml/itemProps2.xml><?xml version="1.0" encoding="utf-8"?>
<ds:datastoreItem xmlns:ds="http://schemas.openxmlformats.org/officeDocument/2006/customXml" ds:itemID="{B2F682D5-E1A4-4BBF-BAD8-6C5937A019EB}"/>
</file>

<file path=customXml/itemProps3.xml><?xml version="1.0" encoding="utf-8"?>
<ds:datastoreItem xmlns:ds="http://schemas.openxmlformats.org/officeDocument/2006/customXml" ds:itemID="{00AFC8A6-100D-4EFC-898D-0B5107F48A7E}"/>
</file>

<file path=docProps/app.xml><?xml version="1.0" encoding="utf-8"?>
<Properties xmlns="http://schemas.openxmlformats.org/officeDocument/2006/extended-properties" xmlns:vt="http://schemas.openxmlformats.org/officeDocument/2006/docPropsVTypes">
  <TotalTime>6169</TotalTime>
  <Words>1450</Words>
  <Application>Microsoft Office PowerPoint</Application>
  <PresentationFormat>Panorámica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MT</vt:lpstr>
      <vt:lpstr>Calibri</vt:lpstr>
      <vt:lpstr>Helvetica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Sony</cp:lastModifiedBy>
  <cp:revision>505</cp:revision>
  <dcterms:created xsi:type="dcterms:W3CDTF">2023-05-08T00:34:42Z</dcterms:created>
  <dcterms:modified xsi:type="dcterms:W3CDTF">2023-09-28T22:44:14Z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0x010100DFBE0BDA2283544F9B056586E3068FE6</vt:lpwstr>
  </property>
</Properties>
</file>